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4"/>
  </p:notesMasterIdLst>
  <p:sldIdLst>
    <p:sldId id="256" r:id="rId3"/>
    <p:sldId id="448" r:id="rId4"/>
    <p:sldId id="518" r:id="rId5"/>
    <p:sldId id="453" r:id="rId6"/>
    <p:sldId id="519" r:id="rId7"/>
    <p:sldId id="520" r:id="rId8"/>
    <p:sldId id="521" r:id="rId9"/>
    <p:sldId id="522" r:id="rId10"/>
    <p:sldId id="524" r:id="rId11"/>
    <p:sldId id="523" r:id="rId12"/>
    <p:sldId id="525" r:id="rId13"/>
    <p:sldId id="526" r:id="rId14"/>
    <p:sldId id="527" r:id="rId15"/>
    <p:sldId id="552" r:id="rId16"/>
    <p:sldId id="553" r:id="rId17"/>
    <p:sldId id="528" r:id="rId18"/>
    <p:sldId id="529" r:id="rId19"/>
    <p:sldId id="530" r:id="rId20"/>
    <p:sldId id="531" r:id="rId21"/>
    <p:sldId id="532" r:id="rId22"/>
    <p:sldId id="533" r:id="rId23"/>
    <p:sldId id="534" r:id="rId24"/>
    <p:sldId id="535" r:id="rId25"/>
    <p:sldId id="536" r:id="rId26"/>
    <p:sldId id="537" r:id="rId27"/>
    <p:sldId id="538" r:id="rId28"/>
    <p:sldId id="489" r:id="rId29"/>
    <p:sldId id="539" r:id="rId30"/>
    <p:sldId id="540" r:id="rId31"/>
    <p:sldId id="541" r:id="rId32"/>
    <p:sldId id="542" r:id="rId33"/>
    <p:sldId id="544" r:id="rId34"/>
    <p:sldId id="546" r:id="rId35"/>
    <p:sldId id="547" r:id="rId36"/>
    <p:sldId id="545" r:id="rId37"/>
    <p:sldId id="543" r:id="rId38"/>
    <p:sldId id="488" r:id="rId39"/>
    <p:sldId id="548" r:id="rId40"/>
    <p:sldId id="549" r:id="rId41"/>
    <p:sldId id="550" r:id="rId42"/>
    <p:sldId id="551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晓" initials="黄晓" lastIdx="1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6" autoAdjust="0"/>
    <p:restoredTop sz="91769" autoAdjust="0"/>
  </p:normalViewPr>
  <p:slideViewPr>
    <p:cSldViewPr snapToGrid="0">
      <p:cViewPr varScale="1">
        <p:scale>
          <a:sx n="117" d="100"/>
          <a:sy n="117" d="100"/>
        </p:scale>
        <p:origin x="2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67070-74C3-45E8-9BF2-BF6EDDC6285C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611AC-4254-4DF0-AB27-33BD40BA97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0293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122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90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522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0458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484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5045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689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21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360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4422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2427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3497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82668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033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71563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241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23446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939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7647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019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357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3589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5246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5335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54877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95324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9999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0464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34581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81047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9541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932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61624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757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185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6025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9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6409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74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7A7618-506D-47E0-8292-4FEB1F3825A2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29A0B5-0824-45B4-89D9-E541E7346A51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0919A9-C2E4-4626-AE07-2D5B9A632E0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6F560B-C28C-42ED-90BC-D65EC6A232CA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9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FE00DA-22E1-401F-94DF-FCE00140F255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5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F532BB-FD2D-4A60-9F4D-B1B03F62A657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4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71A657-D0C7-4EED-BDB4-C6790B97110C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DEF87C-7312-4F1F-959E-10FCBDB1899E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ED1689-EA83-42F1-AD2B-B6E778EED882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1C6BBF-3487-4342-8FE1-A3A9D455258F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9EDA94-B4B3-48F0-B457-FE77D68BF1B9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3DC48-AC4A-4B70-8D40-62CA18B59836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alphaModFix amt="7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 noChangeArrowheads="1"/>
          </p:cNvSpPr>
          <p:nvPr>
            <p:ph type="body" idx="9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400" noProof="1"/>
            </a:lvl1pPr>
          </a:lstStyle>
          <a:p>
            <a:endParaRPr lang="zh-CN" alt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400" noProof="1"/>
            </a:lvl1pPr>
          </a:lstStyle>
          <a:p>
            <a:endParaRPr lang="zh-CN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4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1pPr>
          </a:lstStyle>
          <a:p>
            <a:fld id="{2CBEDC8A-CF73-47FE-BE50-1C10F96D6094}" type="slidenum">
              <a:rPr lang="en-US" altLang="zh-CN"/>
              <a:t>‹#›</a:t>
            </a:fld>
            <a:endParaRPr lang="zh-CN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qinceli@hit.edu.c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jpe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jpe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jpe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tiff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tiff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.png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10" Type="http://schemas.openxmlformats.org/officeDocument/2006/relationships/image" Target="../media/image30.tiff"/><Relationship Id="rId4" Type="http://schemas.openxmlformats.org/officeDocument/2006/relationships/image" Target="../media/image3.png"/><Relationship Id="rId9" Type="http://schemas.openxmlformats.org/officeDocument/2006/relationships/image" Target="../media/image29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jpe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jpe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jpe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jpe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2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tiff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BE018AE-CC1B-4D76-853E-12E5BACF0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21920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Lecture 7: </a:t>
            </a:r>
            <a:br>
              <a:rPr lang="en-US" sz="5400" dirty="0">
                <a:latin typeface="+mn-lt"/>
              </a:rPr>
            </a:br>
            <a:r>
              <a:rPr lang="en-US" sz="4800" dirty="0">
                <a:latin typeface="+mn-lt"/>
              </a:rPr>
              <a:t>Object Recognition</a:t>
            </a:r>
            <a:endParaRPr lang="en-US" sz="5400" dirty="0">
              <a:latin typeface="+mn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052A08D-699A-5248-824A-A50526CD1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11" y="3429000"/>
            <a:ext cx="7671178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Harbin Institute of Technology</a:t>
            </a:r>
            <a:r>
              <a:rPr lang="zh-CN" altLang="en-US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（</a:t>
            </a:r>
            <a:r>
              <a:rPr lang="en-US" altLang="zh-CN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Shenzhen</a:t>
            </a:r>
            <a:r>
              <a:rPr lang="zh-CN" altLang="en-US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）</a:t>
            </a:r>
            <a:endParaRPr lang="en-US" altLang="zh-CN" sz="280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Jingyong </a:t>
            </a:r>
            <a:r>
              <a:rPr lang="en-US" altLang="zh-CN" sz="2800" dirty="0" err="1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Su</a:t>
            </a:r>
            <a:endParaRPr lang="en-US" altLang="zh-CN" sz="280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  <a:hlinkClick r:id="rId4"/>
              </a:rPr>
              <a:t>sujingyong@hit.edu.cn</a:t>
            </a:r>
            <a:endParaRPr lang="en-US" altLang="zh-CN" sz="2800" b="1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Detection:</a:t>
            </a:r>
            <a:r>
              <a:rPr lang="zh-CN" altLang="en-US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Estimating object semantic &amp;</a:t>
            </a:r>
            <a:r>
              <a:rPr lang="zh-CN" altLang="en-US" sz="36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geometric attributes</a:t>
            </a: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BED8D4-74AA-264E-AA6D-62A797FB8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520" y="1621259"/>
            <a:ext cx="6945086" cy="404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8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Applications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D9E76D-C6B2-D249-856C-C093CBA03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6030" y="1121098"/>
            <a:ext cx="6251939" cy="459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5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Activity or Event recognition: </a:t>
            </a:r>
            <a:r>
              <a:rPr lang="en-US" sz="36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What are these people doing?</a:t>
            </a: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F36D04-6EF6-2945-A0E6-E612B6264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584157"/>
            <a:ext cx="6629400" cy="394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4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Applications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CF9947-8870-4C45-97DD-897F37D63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76135"/>
            <a:ext cx="9144000" cy="390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8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53AEE375-E5FE-8A92-0423-C6B212F60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971" y="1081314"/>
            <a:ext cx="9315941" cy="378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1">
            <a:extLst>
              <a:ext uri="{FF2B5EF4-FFF2-40B4-BE49-F238E27FC236}">
                <a16:creationId xmlns:a16="http://schemas.microsoft.com/office/drawing/2014/main" id="{C2B2E98E-82D6-DA05-D069-4066424AF707}"/>
              </a:ext>
            </a:extLst>
          </p:cNvPr>
          <p:cNvSpPr txBox="1"/>
          <p:nvPr/>
        </p:nvSpPr>
        <p:spPr>
          <a:xfrm>
            <a:off x="0" y="194784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Classification vs Detection vs Segmentation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07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1">
            <a:extLst>
              <a:ext uri="{FF2B5EF4-FFF2-40B4-BE49-F238E27FC236}">
                <a16:creationId xmlns:a16="http://schemas.microsoft.com/office/drawing/2014/main" id="{C2B2E98E-82D6-DA05-D069-4066424AF707}"/>
              </a:ext>
            </a:extLst>
          </p:cNvPr>
          <p:cNvSpPr txBox="1"/>
          <p:nvPr/>
        </p:nvSpPr>
        <p:spPr>
          <a:xfrm>
            <a:off x="0" y="194784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Semantic vs Instance Segmentation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1028" name="Picture 4" descr="Could you explain me how instance segmentation works?">
            <a:extLst>
              <a:ext uri="{FF2B5EF4-FFF2-40B4-BE49-F238E27FC236}">
                <a16:creationId xmlns:a16="http://schemas.microsoft.com/office/drawing/2014/main" id="{4BF14F54-4224-FE43-4DC7-D93E4962B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1094719"/>
            <a:ext cx="9144000" cy="432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13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Outline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0380" y="1740877"/>
            <a:ext cx="8288562" cy="3496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/>
              <a:t>Introduction to Object Recognition</a:t>
            </a:r>
          </a:p>
          <a:p>
            <a:pPr marL="1041400" marR="523875" lvl="1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200" dirty="0"/>
              <a:t>Visual recognition Tasks</a:t>
            </a:r>
          </a:p>
          <a:p>
            <a:pPr marL="1041400" marR="523875" lvl="1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200" dirty="0">
                <a:solidFill>
                  <a:srgbClr val="FF0000"/>
                </a:solidFill>
              </a:rPr>
              <a:t>Challenges</a:t>
            </a:r>
            <a:endParaRPr lang="en-US" sz="2800" dirty="0">
              <a:solidFill>
                <a:srgbClr val="FF0000"/>
              </a:solidFill>
            </a:endParaRPr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600" dirty="0"/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/>
              <a:t>Bias-Variance Trade-off</a:t>
            </a:r>
            <a:endParaRPr lang="en-US" sz="3200" dirty="0"/>
          </a:p>
          <a:p>
            <a:pPr marL="469900" marR="523875" lvl="1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tabLst>
                <a:tab pos="355600" algn="l"/>
              </a:tabLst>
            </a:pPr>
            <a:endParaRPr lang="en-US" sz="3200" dirty="0"/>
          </a:p>
          <a:p>
            <a:pPr marL="584200" marR="523875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/>
              <a:t>A Simple Object Recognition Pipeline</a:t>
            </a: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377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73782" y="1261906"/>
            <a:ext cx="8288562" cy="3452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•Design algorithms that have the capability to:</a:t>
            </a:r>
          </a:p>
          <a:p>
            <a:pPr lvl="1"/>
            <a:r>
              <a:rPr lang="en-US" sz="2400" dirty="0"/>
              <a:t>–Classify images or videos</a:t>
            </a:r>
          </a:p>
          <a:p>
            <a:pPr lvl="1"/>
            <a:r>
              <a:rPr lang="en-US" sz="2400" dirty="0"/>
              <a:t>–Detect and localize objects</a:t>
            </a:r>
          </a:p>
          <a:p>
            <a:pPr lvl="1"/>
            <a:r>
              <a:rPr lang="en-US" sz="2400" dirty="0"/>
              <a:t>–Estimate semantic and geometrical attributes</a:t>
            </a:r>
          </a:p>
          <a:p>
            <a:pPr lvl="1"/>
            <a:r>
              <a:rPr lang="en-US" sz="2400" dirty="0"/>
              <a:t>–Classify human activities and events</a:t>
            </a:r>
          </a:p>
          <a:p>
            <a:br>
              <a:rPr lang="en-US" dirty="0"/>
            </a:br>
            <a:endParaRPr lang="en-US" dirty="0"/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Why is this challenging?</a:t>
            </a:r>
          </a:p>
          <a:p>
            <a:pPr marL="12700" marR="523875" lvl="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tabLst>
                <a:tab pos="355600" algn="l"/>
              </a:tabLst>
            </a:pPr>
            <a:endParaRPr lang="en-US" sz="3600" dirty="0"/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688C334D-337E-D142-86DA-B15E428753E0}"/>
              </a:ext>
            </a:extLst>
          </p:cNvPr>
          <p:cNvSpPr txBox="1"/>
          <p:nvPr/>
        </p:nvSpPr>
        <p:spPr>
          <a:xfrm>
            <a:off x="377377" y="129470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Visual Recognition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79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8B734-ECD4-FB4D-B263-B384C9A22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43" y="101581"/>
            <a:ext cx="7924800" cy="585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688C334D-337E-D142-86DA-B15E428753E0}"/>
              </a:ext>
            </a:extLst>
          </p:cNvPr>
          <p:cNvSpPr txBox="1"/>
          <p:nvPr/>
        </p:nvSpPr>
        <p:spPr>
          <a:xfrm>
            <a:off x="377377" y="129470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Challenges: Viewpoint variation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5E257F-5F27-D84F-B2B9-4A91DD0B4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018" y="1002036"/>
            <a:ext cx="2235200" cy="24347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97D812-F761-714A-AFC4-D57CAB5FD6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1501" y="2478314"/>
            <a:ext cx="2235200" cy="2993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DD5756-7FB5-DE4B-B7A5-0C392E7F7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5984" y="775801"/>
            <a:ext cx="2235200" cy="29536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B887DC-8F11-454D-8C5E-FD95A9BF251D}"/>
              </a:ext>
            </a:extLst>
          </p:cNvPr>
          <p:cNvSpPr/>
          <p:nvPr/>
        </p:nvSpPr>
        <p:spPr>
          <a:xfrm>
            <a:off x="914400" y="4025997"/>
            <a:ext cx="27271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Michelangelo 1475-1564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0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Outline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0380" y="1740877"/>
            <a:ext cx="8288562" cy="316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/>
              <a:t>Introduction to Object Recognition</a:t>
            </a:r>
          </a:p>
          <a:p>
            <a:pPr marL="1041400" marR="523875" lvl="1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200" dirty="0"/>
              <a:t>Visual recognition tasks</a:t>
            </a:r>
          </a:p>
          <a:p>
            <a:pPr marL="1041400" marR="523875" lvl="1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200" dirty="0"/>
              <a:t>Challenges</a:t>
            </a:r>
            <a:endParaRPr lang="en-US" sz="2800" dirty="0"/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600" dirty="0"/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/>
              <a:t>Bias-Variance Trade-off</a:t>
            </a:r>
            <a:endParaRPr lang="en-US" sz="3200" dirty="0"/>
          </a:p>
          <a:p>
            <a:pPr marL="469900" marR="523875" lvl="1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tabLst>
                <a:tab pos="355600" algn="l"/>
              </a:tabLst>
            </a:pPr>
            <a:endParaRPr lang="en-US" sz="3200" dirty="0"/>
          </a:p>
          <a:p>
            <a:pPr marL="584200" marR="523875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/>
              <a:t>A Simple Object Recognition Pipeline</a:t>
            </a: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53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688C334D-337E-D142-86DA-B15E428753E0}"/>
              </a:ext>
            </a:extLst>
          </p:cNvPr>
          <p:cNvSpPr txBox="1"/>
          <p:nvPr/>
        </p:nvSpPr>
        <p:spPr>
          <a:xfrm>
            <a:off x="377377" y="129470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Challenges: Illumination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46B4E7-0B04-C34D-A933-8300BCC7B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71" y="1880037"/>
            <a:ext cx="8109857" cy="309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6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688C334D-337E-D142-86DA-B15E428753E0}"/>
              </a:ext>
            </a:extLst>
          </p:cNvPr>
          <p:cNvSpPr txBox="1"/>
          <p:nvPr/>
        </p:nvSpPr>
        <p:spPr>
          <a:xfrm>
            <a:off x="377377" y="129470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Challenges: Scale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83A8AC-C306-4B46-9D65-99C1BFDA6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1700" y="620485"/>
            <a:ext cx="3114629" cy="52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6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688C334D-337E-D142-86DA-B15E428753E0}"/>
              </a:ext>
            </a:extLst>
          </p:cNvPr>
          <p:cNvSpPr txBox="1"/>
          <p:nvPr/>
        </p:nvSpPr>
        <p:spPr>
          <a:xfrm>
            <a:off x="377377" y="129470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Challenges: Deformation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9E10E-6C7A-F641-99A9-C0129FE6C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968" y="1796143"/>
            <a:ext cx="2978150" cy="2674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7AB7C-4A0F-B644-A1F5-BAB4C37087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3155" y="1826532"/>
            <a:ext cx="3646714" cy="264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8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688C334D-337E-D142-86DA-B15E428753E0}"/>
              </a:ext>
            </a:extLst>
          </p:cNvPr>
          <p:cNvSpPr txBox="1"/>
          <p:nvPr/>
        </p:nvSpPr>
        <p:spPr>
          <a:xfrm>
            <a:off x="377377" y="129470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Challenges: Occlusion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0E8EB3-0AA8-C54D-8E95-6F466F9CF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1507" y="1012372"/>
            <a:ext cx="3670300" cy="4419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68A99C-9DC2-8743-855E-B73E61C6A792}"/>
              </a:ext>
            </a:extLst>
          </p:cNvPr>
          <p:cNvSpPr/>
          <p:nvPr/>
        </p:nvSpPr>
        <p:spPr>
          <a:xfrm>
            <a:off x="1567543" y="4578421"/>
            <a:ext cx="1774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Magritte, 1957 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8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688C334D-337E-D142-86DA-B15E428753E0}"/>
              </a:ext>
            </a:extLst>
          </p:cNvPr>
          <p:cNvSpPr txBox="1"/>
          <p:nvPr/>
        </p:nvSpPr>
        <p:spPr>
          <a:xfrm>
            <a:off x="377377" y="129470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Challenges: Background clutter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74955B-B72E-DC45-9FB1-E445CDC5E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597" y="994906"/>
            <a:ext cx="3595007" cy="461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7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688C334D-337E-D142-86DA-B15E428753E0}"/>
              </a:ext>
            </a:extLst>
          </p:cNvPr>
          <p:cNvSpPr txBox="1"/>
          <p:nvPr/>
        </p:nvSpPr>
        <p:spPr>
          <a:xfrm>
            <a:off x="377377" y="129470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Challenges: Intra-class variation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B22DA4-F68B-AA4F-A7EF-B5ECCB84C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593" y="1172028"/>
            <a:ext cx="1587500" cy="172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0F476E-24BF-6441-9CBE-D47BA0A383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5375" y="1153911"/>
            <a:ext cx="1818368" cy="17634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4AFA9-966A-7A47-8FE2-1758E48FA6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399" y="1375228"/>
            <a:ext cx="2184400" cy="15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98C8DE-3346-9B48-90DA-3BF1C884C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0993" y="3397761"/>
            <a:ext cx="1587500" cy="2025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547D36-7E1D-6E44-AD9D-4C043C6873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5200" y="3822459"/>
            <a:ext cx="2133600" cy="133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C3863E-052F-6C4E-AA73-60D1CD8D34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5507" y="3601376"/>
            <a:ext cx="1827891" cy="177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0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Outline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0380" y="1740877"/>
            <a:ext cx="8288562" cy="3496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/>
              <a:t>Introduction to Object Recognition</a:t>
            </a:r>
          </a:p>
          <a:p>
            <a:pPr marL="1041400" marR="523875" lvl="1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200" dirty="0"/>
              <a:t>Visual recognition tasks</a:t>
            </a:r>
          </a:p>
          <a:p>
            <a:pPr marL="1041400" marR="523875" lvl="1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200" dirty="0"/>
              <a:t>Challenges</a:t>
            </a:r>
            <a:endParaRPr lang="en-US" sz="2800" dirty="0"/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600" dirty="0"/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>
                <a:solidFill>
                  <a:srgbClr val="FF0000"/>
                </a:solidFill>
              </a:rPr>
              <a:t>Bias-Variance Trade-off</a:t>
            </a:r>
            <a:endParaRPr lang="en-US" sz="3200" dirty="0">
              <a:solidFill>
                <a:srgbClr val="FF0000"/>
              </a:solidFill>
            </a:endParaRPr>
          </a:p>
          <a:p>
            <a:pPr marL="469900" marR="523875" lvl="1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tabLst>
                <a:tab pos="355600" algn="l"/>
              </a:tabLst>
            </a:pPr>
            <a:endParaRPr lang="en-US" sz="3200" dirty="0"/>
          </a:p>
          <a:p>
            <a:pPr marL="584200" marR="523875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/>
              <a:t>A Simple Object Recognition Pipeline</a:t>
            </a: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14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The</a:t>
            </a:r>
            <a:r>
              <a:rPr lang="zh-CN" altLang="en-US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machine learning framework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F59917-863A-4F45-8EB7-7D60BB01F760}"/>
              </a:ext>
            </a:extLst>
          </p:cNvPr>
          <p:cNvSpPr/>
          <p:nvPr/>
        </p:nvSpPr>
        <p:spPr>
          <a:xfrm>
            <a:off x="293913" y="3831771"/>
            <a:ext cx="855617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•</a:t>
            </a:r>
            <a:r>
              <a:rPr lang="en-US" sz="2000" b="1" dirty="0">
                <a:latin typeface="Helvetica" pitchFamily="2" charset="0"/>
              </a:rPr>
              <a:t>Training: </a:t>
            </a:r>
            <a:r>
              <a:rPr lang="en-US" sz="2000" dirty="0">
                <a:latin typeface="Helvetica" pitchFamily="2" charset="0"/>
              </a:rPr>
              <a:t>given a </a:t>
            </a:r>
            <a:r>
              <a:rPr lang="en-US" sz="2000" i="1" dirty="0">
                <a:latin typeface="Helvetica" pitchFamily="2" charset="0"/>
              </a:rPr>
              <a:t>training set </a:t>
            </a:r>
            <a:r>
              <a:rPr lang="en-US" sz="2000" dirty="0">
                <a:latin typeface="Helvetica" pitchFamily="2" charset="0"/>
              </a:rPr>
              <a:t>of labeled examples </a:t>
            </a:r>
            <a:r>
              <a:rPr lang="en-US" sz="2000" dirty="0">
                <a:solidFill>
                  <a:srgbClr val="0000FF"/>
                </a:solidFill>
                <a:latin typeface="Helvetica" pitchFamily="2" charset="0"/>
              </a:rPr>
              <a:t>{(</a:t>
            </a:r>
            <a:r>
              <a:rPr lang="en-US" sz="2000" b="1" dirty="0">
                <a:solidFill>
                  <a:srgbClr val="0000FF"/>
                </a:solidFill>
                <a:latin typeface="Helvetica" pitchFamily="2" charset="0"/>
              </a:rPr>
              <a:t>x</a:t>
            </a:r>
            <a:r>
              <a:rPr lang="en-US" sz="2000" baseline="-25000" dirty="0">
                <a:solidFill>
                  <a:srgbClr val="0000FF"/>
                </a:solidFill>
                <a:latin typeface="Helvetica" pitchFamily="2" charset="0"/>
              </a:rPr>
              <a:t>1</a:t>
            </a:r>
            <a:r>
              <a:rPr lang="en-US" sz="2000" dirty="0">
                <a:solidFill>
                  <a:srgbClr val="0000FF"/>
                </a:solidFill>
                <a:latin typeface="Helvetica" pitchFamily="2" charset="0"/>
              </a:rPr>
              <a:t>,y</a:t>
            </a:r>
            <a:r>
              <a:rPr lang="en-US" sz="2000" baseline="-25000" dirty="0">
                <a:solidFill>
                  <a:srgbClr val="0000FF"/>
                </a:solidFill>
                <a:latin typeface="Helvetica" pitchFamily="2" charset="0"/>
              </a:rPr>
              <a:t>1</a:t>
            </a:r>
            <a:r>
              <a:rPr lang="en-US" sz="2000" dirty="0">
                <a:solidFill>
                  <a:srgbClr val="0000FF"/>
                </a:solidFill>
                <a:latin typeface="Helvetica" pitchFamily="2" charset="0"/>
              </a:rPr>
              <a:t>), …, (</a:t>
            </a:r>
            <a:r>
              <a:rPr lang="en-US" sz="2000" b="1" dirty="0" err="1">
                <a:solidFill>
                  <a:srgbClr val="0000FF"/>
                </a:solidFill>
                <a:latin typeface="Helvetica" pitchFamily="2" charset="0"/>
              </a:rPr>
              <a:t>x</a:t>
            </a:r>
            <a:r>
              <a:rPr lang="en-US" sz="2000" baseline="-25000" dirty="0" err="1">
                <a:solidFill>
                  <a:srgbClr val="0000FF"/>
                </a:solidFill>
                <a:latin typeface="Helvetica" pitchFamily="2" charset="0"/>
              </a:rPr>
              <a:t>N</a:t>
            </a:r>
            <a:r>
              <a:rPr lang="en-US" sz="2000" dirty="0" err="1">
                <a:solidFill>
                  <a:srgbClr val="0000FF"/>
                </a:solidFill>
                <a:latin typeface="Helvetica" pitchFamily="2" charset="0"/>
              </a:rPr>
              <a:t>,y</a:t>
            </a:r>
            <a:r>
              <a:rPr lang="en-US" sz="2000" baseline="-25000" dirty="0" err="1">
                <a:solidFill>
                  <a:srgbClr val="0000FF"/>
                </a:solidFill>
                <a:latin typeface="Helvetica" pitchFamily="2" charset="0"/>
              </a:rPr>
              <a:t>N</a:t>
            </a:r>
            <a:r>
              <a:rPr lang="en-US" sz="2000" dirty="0">
                <a:solidFill>
                  <a:srgbClr val="0000FF"/>
                </a:solidFill>
                <a:latin typeface="Helvetica" pitchFamily="2" charset="0"/>
              </a:rPr>
              <a:t>)}</a:t>
            </a:r>
            <a:r>
              <a:rPr lang="en-US" sz="2000" dirty="0">
                <a:latin typeface="Helvetica" pitchFamily="2" charset="0"/>
              </a:rPr>
              <a:t>, estimate the prediction function </a:t>
            </a:r>
            <a:r>
              <a:rPr lang="en-US" sz="2000" dirty="0">
                <a:solidFill>
                  <a:srgbClr val="0000FF"/>
                </a:solidFill>
                <a:latin typeface="Helvetica" pitchFamily="2" charset="0"/>
              </a:rPr>
              <a:t>f </a:t>
            </a:r>
            <a:r>
              <a:rPr lang="en-US" sz="2000" dirty="0">
                <a:latin typeface="Helvetica" pitchFamily="2" charset="0"/>
              </a:rPr>
              <a:t>by minimizing the prediction error on the training set</a:t>
            </a:r>
          </a:p>
          <a:p>
            <a:r>
              <a:rPr lang="en-US" sz="2000" dirty="0">
                <a:latin typeface="Helvetica" pitchFamily="2" charset="0"/>
              </a:rPr>
              <a:t>•</a:t>
            </a:r>
            <a:r>
              <a:rPr lang="en-US" sz="2000" b="1" dirty="0">
                <a:latin typeface="Helvetica" pitchFamily="2" charset="0"/>
              </a:rPr>
              <a:t>Testing: </a:t>
            </a:r>
            <a:r>
              <a:rPr lang="en-US" sz="2000" dirty="0">
                <a:latin typeface="Helvetica" pitchFamily="2" charset="0"/>
              </a:rPr>
              <a:t>apply </a:t>
            </a:r>
            <a:r>
              <a:rPr lang="en-US" sz="2000" dirty="0">
                <a:solidFill>
                  <a:srgbClr val="0000FF"/>
                </a:solidFill>
                <a:latin typeface="Helvetica" pitchFamily="2" charset="0"/>
              </a:rPr>
              <a:t>f </a:t>
            </a:r>
            <a:r>
              <a:rPr lang="en-US" sz="2000" dirty="0">
                <a:latin typeface="Helvetica" pitchFamily="2" charset="0"/>
              </a:rPr>
              <a:t>to a never before seen </a:t>
            </a:r>
            <a:r>
              <a:rPr lang="en-US" sz="2000" i="1" dirty="0">
                <a:latin typeface="Helvetica" pitchFamily="2" charset="0"/>
              </a:rPr>
              <a:t>test example </a:t>
            </a:r>
            <a:r>
              <a:rPr lang="en-US" sz="2000" b="1" dirty="0">
                <a:solidFill>
                  <a:srgbClr val="0000FF"/>
                </a:solidFill>
                <a:latin typeface="Helvetica" pitchFamily="2" charset="0"/>
              </a:rPr>
              <a:t>x </a:t>
            </a:r>
            <a:r>
              <a:rPr lang="en-US" sz="2000" dirty="0">
                <a:latin typeface="Helvetica" pitchFamily="2" charset="0"/>
              </a:rPr>
              <a:t>and output the predicted value </a:t>
            </a:r>
            <a:r>
              <a:rPr lang="en-US" sz="2000" dirty="0">
                <a:solidFill>
                  <a:srgbClr val="0000FF"/>
                </a:solidFill>
                <a:latin typeface="Helvetica" pitchFamily="2" charset="0"/>
              </a:rPr>
              <a:t>y = f(</a:t>
            </a:r>
            <a:r>
              <a:rPr lang="en-US" sz="2000" b="1" dirty="0">
                <a:solidFill>
                  <a:srgbClr val="0000FF"/>
                </a:solidFill>
                <a:latin typeface="Helvetica" pitchFamily="2" charset="0"/>
              </a:rPr>
              <a:t>x</a:t>
            </a:r>
            <a:r>
              <a:rPr lang="en-US" sz="2000" dirty="0">
                <a:solidFill>
                  <a:srgbClr val="0000FF"/>
                </a:solidFill>
                <a:latin typeface="Helvetica" pitchFamily="2" charset="0"/>
              </a:rPr>
              <a:t>)</a:t>
            </a:r>
            <a:endParaRPr lang="en-US" sz="2000" dirty="0">
              <a:effectLst/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15F50C-838D-E741-BCAF-12ADBF6E9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937" y="1103280"/>
            <a:ext cx="4088948" cy="250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3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Classification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F59917-863A-4F45-8EB7-7D60BB01F760}"/>
              </a:ext>
            </a:extLst>
          </p:cNvPr>
          <p:cNvSpPr/>
          <p:nvPr/>
        </p:nvSpPr>
        <p:spPr>
          <a:xfrm>
            <a:off x="377377" y="990599"/>
            <a:ext cx="85561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•Assign input vector to one of two or more classes</a:t>
            </a:r>
          </a:p>
          <a:p>
            <a:r>
              <a:rPr lang="en-US" sz="2400" dirty="0"/>
              <a:t>•Any decision rule divides input space into </a:t>
            </a:r>
            <a:r>
              <a:rPr lang="en-US" sz="2400" i="1" dirty="0"/>
              <a:t>decision regions </a:t>
            </a:r>
            <a:r>
              <a:rPr lang="en-US" sz="2400" dirty="0"/>
              <a:t>separated by </a:t>
            </a:r>
            <a:r>
              <a:rPr lang="en-US" sz="2400" i="1" dirty="0"/>
              <a:t>decision boundaries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66597-CA93-5A44-A048-0C43BF03F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014" y="2190928"/>
            <a:ext cx="4813300" cy="370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6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Many classifiers to choose from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F59917-863A-4F45-8EB7-7D60BB01F760}"/>
              </a:ext>
            </a:extLst>
          </p:cNvPr>
          <p:cNvSpPr/>
          <p:nvPr/>
        </p:nvSpPr>
        <p:spPr>
          <a:xfrm>
            <a:off x="1056146" y="1115978"/>
            <a:ext cx="7405909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•K-Nearest Neighbor</a:t>
            </a:r>
          </a:p>
          <a:p>
            <a:r>
              <a:rPr lang="en-US" sz="2400" dirty="0"/>
              <a:t>•SVM</a:t>
            </a:r>
          </a:p>
          <a:p>
            <a:r>
              <a:rPr lang="en-US" sz="2400" dirty="0"/>
              <a:t>•Neural Networks</a:t>
            </a:r>
          </a:p>
          <a:p>
            <a:r>
              <a:rPr lang="en-US" sz="2400" dirty="0"/>
              <a:t>•Naïve Bayes</a:t>
            </a:r>
          </a:p>
          <a:p>
            <a:r>
              <a:rPr lang="en-US" sz="2400" dirty="0"/>
              <a:t>•Bayesian Network</a:t>
            </a:r>
          </a:p>
          <a:p>
            <a:r>
              <a:rPr lang="en-US" sz="2400" dirty="0"/>
              <a:t>•Logistic Regression</a:t>
            </a:r>
          </a:p>
          <a:p>
            <a:r>
              <a:rPr lang="en-US" sz="2400" dirty="0"/>
              <a:t>•Randomized Forests</a:t>
            </a:r>
          </a:p>
          <a:p>
            <a:r>
              <a:rPr lang="en-US" sz="2400" dirty="0"/>
              <a:t>•Boosted Decision Trees</a:t>
            </a:r>
          </a:p>
          <a:p>
            <a:r>
              <a:rPr lang="en-US" sz="2400" dirty="0"/>
              <a:t>•RBMs</a:t>
            </a:r>
          </a:p>
          <a:p>
            <a:r>
              <a:rPr lang="en-US" sz="2400" dirty="0"/>
              <a:t>•Etc.</a:t>
            </a:r>
          </a:p>
          <a:p>
            <a:endParaRPr lang="en-US" sz="2400" dirty="0"/>
          </a:p>
          <a:p>
            <a:pPr algn="ctr"/>
            <a:r>
              <a:rPr lang="en-US" sz="2800" dirty="0"/>
              <a:t>Which is the best one?</a:t>
            </a:r>
          </a:p>
        </p:txBody>
      </p:sp>
    </p:spTree>
    <p:extLst>
      <p:ext uri="{BB962C8B-B14F-4D97-AF65-F5344CB8AC3E}">
        <p14:creationId xmlns:p14="http://schemas.microsoft.com/office/powerpoint/2010/main" val="5559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What are the different visual recognition tasks?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641CB4-4D5C-9341-9B8F-61906E3F0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600200"/>
            <a:ext cx="6096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9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Generalization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341307-3FC4-A946-9019-9F1F1C907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184" y="1034109"/>
            <a:ext cx="3524250" cy="3000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2B9AA7-C273-AA47-8B92-91B73A76C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601" y="1026171"/>
            <a:ext cx="508000" cy="30162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A5F68F-45BA-A545-AC31-ECC1F359B257}"/>
              </a:ext>
            </a:extLst>
          </p:cNvPr>
          <p:cNvSpPr/>
          <p:nvPr/>
        </p:nvSpPr>
        <p:spPr>
          <a:xfrm>
            <a:off x="1523999" y="4080290"/>
            <a:ext cx="62701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Training set (labels known)           Test set (labels unknown)</a:t>
            </a:r>
          </a:p>
          <a:p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0D6538-4FBE-F54D-AD79-7334E0E7A1EB}"/>
              </a:ext>
            </a:extLst>
          </p:cNvPr>
          <p:cNvSpPr/>
          <p:nvPr/>
        </p:nvSpPr>
        <p:spPr>
          <a:xfrm>
            <a:off x="758145" y="4796212"/>
            <a:ext cx="74496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•How well does a learned model generalize from the data it was trained on to a new test set?</a:t>
            </a:r>
            <a:endParaRPr lang="en-US" sz="24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7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Bias and Variance 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33EA02-4764-F145-A386-32E7C8A1F4D4}"/>
              </a:ext>
            </a:extLst>
          </p:cNvPr>
          <p:cNvSpPr/>
          <p:nvPr/>
        </p:nvSpPr>
        <p:spPr>
          <a:xfrm>
            <a:off x="4419600" y="1385775"/>
            <a:ext cx="458288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Helvetica" pitchFamily="2" charset="0"/>
              </a:rPr>
              <a:t>•</a:t>
            </a:r>
            <a:r>
              <a:rPr lang="en-US" sz="2400" dirty="0">
                <a:latin typeface="Calibri" panose="020F0502020204030204" pitchFamily="34" charset="0"/>
              </a:rPr>
              <a:t>Models with too few parameters are inaccurate because of a large bias (not enough flexibility).</a:t>
            </a:r>
          </a:p>
          <a:p>
            <a:pPr algn="just"/>
            <a:endParaRPr lang="en-US" sz="2400" dirty="0">
              <a:latin typeface="Calibri" panose="020F0502020204030204" pitchFamily="34" charset="0"/>
            </a:endParaRPr>
          </a:p>
          <a:p>
            <a:pPr algn="just"/>
            <a:endParaRPr lang="en-US" sz="2400" dirty="0">
              <a:latin typeface="Calibri" panose="020F0502020204030204" pitchFamily="34" charset="0"/>
            </a:endParaRPr>
          </a:p>
          <a:p>
            <a:pPr algn="just"/>
            <a:endParaRPr lang="en-US" sz="2400" dirty="0">
              <a:latin typeface="Calibri" panose="020F0502020204030204" pitchFamily="34" charset="0"/>
            </a:endParaRPr>
          </a:p>
          <a:p>
            <a:pPr algn="just"/>
            <a:r>
              <a:rPr lang="en-US" sz="2400" dirty="0">
                <a:latin typeface="Helvetica" pitchFamily="2" charset="0"/>
              </a:rPr>
              <a:t>•</a:t>
            </a:r>
            <a:r>
              <a:rPr lang="en-US" sz="2400" dirty="0">
                <a:latin typeface="Calibri" panose="020F0502020204030204" pitchFamily="34" charset="0"/>
              </a:rPr>
              <a:t>Models with too many parameters are inaccurate because of a large variance (too much sensitivity to the sample).</a:t>
            </a:r>
            <a:endParaRPr lang="en-US" sz="24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0BE395-CD94-7649-B1DA-4DA1BA5EF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18" y="1056714"/>
            <a:ext cx="3324031" cy="2027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BFE1CB-EE72-7645-B81F-712840CBE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318" y="3429000"/>
            <a:ext cx="3324031" cy="202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6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Bias vs Variance 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4FD273-6359-0D4A-964D-73EEC7A7BB9F}"/>
              </a:ext>
            </a:extLst>
          </p:cNvPr>
          <p:cNvSpPr/>
          <p:nvPr/>
        </p:nvSpPr>
        <p:spPr>
          <a:xfrm>
            <a:off x="761999" y="1091817"/>
            <a:ext cx="80663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Components of generalization error </a:t>
            </a:r>
          </a:p>
          <a:p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latin typeface="Helvetica" pitchFamily="2" charset="0"/>
              </a:rPr>
              <a:t>–</a:t>
            </a:r>
            <a:r>
              <a:rPr lang="en-US" sz="2400" b="1" dirty="0">
                <a:latin typeface="Calibri" panose="020F0502020204030204" pitchFamily="34" charset="0"/>
              </a:rPr>
              <a:t>Bias</a:t>
            </a:r>
            <a:r>
              <a:rPr lang="en-US" sz="2400" dirty="0">
                <a:latin typeface="Calibri" panose="020F0502020204030204" pitchFamily="34" charset="0"/>
              </a:rPr>
              <a:t>: how much the average model over all training sets differ from the true model?</a:t>
            </a:r>
          </a:p>
          <a:p>
            <a:pPr lvl="1"/>
            <a:r>
              <a:rPr lang="en-US" sz="2400" dirty="0">
                <a:latin typeface="Helvetica" pitchFamily="2" charset="0"/>
              </a:rPr>
              <a:t>•</a:t>
            </a:r>
            <a:r>
              <a:rPr lang="en-US" sz="2400" dirty="0">
                <a:latin typeface="Calibri" panose="020F0502020204030204" pitchFamily="34" charset="0"/>
              </a:rPr>
              <a:t>Error due to inaccurate assumptions/simplifications made by the model</a:t>
            </a:r>
          </a:p>
          <a:p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latin typeface="Helvetica" pitchFamily="2" charset="0"/>
              </a:rPr>
              <a:t>–</a:t>
            </a:r>
            <a:r>
              <a:rPr lang="en-US" sz="2400" b="1" dirty="0">
                <a:latin typeface="Calibri" panose="020F0502020204030204" pitchFamily="34" charset="0"/>
              </a:rPr>
              <a:t>Variance</a:t>
            </a:r>
            <a:r>
              <a:rPr lang="en-US" sz="2400" dirty="0">
                <a:latin typeface="Calibri" panose="020F0502020204030204" pitchFamily="34" charset="0"/>
              </a:rPr>
              <a:t>: how much models estimated from different training sets differ from each other</a:t>
            </a:r>
            <a:endParaRPr lang="en-US" sz="24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68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Bias vs Variance 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4FD273-6359-0D4A-964D-73EEC7A7BB9F}"/>
              </a:ext>
            </a:extLst>
          </p:cNvPr>
          <p:cNvSpPr/>
          <p:nvPr/>
        </p:nvSpPr>
        <p:spPr>
          <a:xfrm>
            <a:off x="761999" y="1091817"/>
            <a:ext cx="8066315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•Underfitting</a:t>
            </a:r>
            <a:r>
              <a:rPr lang="en-US" sz="2400" dirty="0"/>
              <a:t>: model is too “simple”</a:t>
            </a:r>
            <a:r>
              <a:rPr lang="zh-CN" altLang="en-US" sz="2400" dirty="0"/>
              <a:t> </a:t>
            </a:r>
            <a:r>
              <a:rPr lang="en-US" sz="2400" dirty="0"/>
              <a:t>to represent all the relevant class characteristics</a:t>
            </a:r>
          </a:p>
          <a:p>
            <a:r>
              <a:rPr lang="en-US" sz="2400" dirty="0"/>
              <a:t>–High bias and low variance</a:t>
            </a:r>
          </a:p>
          <a:p>
            <a:r>
              <a:rPr lang="en-US" sz="2400" dirty="0"/>
              <a:t>–High training error and high</a:t>
            </a:r>
            <a:r>
              <a:rPr lang="zh-CN" altLang="en-US" sz="2400" dirty="0"/>
              <a:t> </a:t>
            </a:r>
            <a:r>
              <a:rPr lang="en-US" sz="2400" dirty="0"/>
              <a:t>test error</a:t>
            </a:r>
          </a:p>
          <a:p>
            <a:endParaRPr lang="en-US" sz="2400" dirty="0"/>
          </a:p>
          <a:p>
            <a:r>
              <a:rPr lang="en-US" sz="2400" b="1" dirty="0"/>
              <a:t>•Overfitting</a:t>
            </a:r>
            <a:r>
              <a:rPr lang="en-US" sz="2400" dirty="0"/>
              <a:t>: model is too “complex”</a:t>
            </a:r>
            <a:r>
              <a:rPr lang="zh-CN" altLang="en-US" sz="2400" dirty="0"/>
              <a:t> </a:t>
            </a:r>
            <a:r>
              <a:rPr lang="en-US" sz="2400" dirty="0"/>
              <a:t>and fits irrelevant characteristics (noise) in the data</a:t>
            </a:r>
          </a:p>
          <a:p>
            <a:r>
              <a:rPr lang="en-US" sz="2400" dirty="0"/>
              <a:t>–Low bias and high variance</a:t>
            </a:r>
          </a:p>
          <a:p>
            <a:r>
              <a:rPr lang="en-US" sz="2400" dirty="0"/>
              <a:t>–Low training error and high test error</a:t>
            </a:r>
          </a:p>
          <a:p>
            <a:endParaRPr lang="en-US" sz="32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36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Bias vs Variance</a:t>
            </a:r>
            <a:r>
              <a:rPr lang="zh-CN" altLang="en-US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Tradeoff 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809B73-8B06-2542-AE2C-906EB9498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057" y="1203445"/>
            <a:ext cx="6281057" cy="409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1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dirty="0">
                <a:latin typeface="Calibri" panose="020F0502020204030204" pitchFamily="34" charset="0"/>
              </a:rPr>
              <a:t>Remember…</a:t>
            </a: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31DA95-80E3-6E4C-BB3D-6AD39E057C47}"/>
              </a:ext>
            </a:extLst>
          </p:cNvPr>
          <p:cNvSpPr/>
          <p:nvPr/>
        </p:nvSpPr>
        <p:spPr>
          <a:xfrm>
            <a:off x="560614" y="1476306"/>
            <a:ext cx="80227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•</a:t>
            </a:r>
            <a:r>
              <a:rPr lang="en-US" sz="2400" dirty="0">
                <a:latin typeface="Calibri" panose="020F0502020204030204" pitchFamily="34" charset="0"/>
              </a:rPr>
              <a:t>No classifier is inherently better than any other: you need to make assumptions to generalize</a:t>
            </a:r>
          </a:p>
          <a:p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latin typeface="Helvetica" pitchFamily="2" charset="0"/>
              </a:rPr>
              <a:t>•</a:t>
            </a:r>
            <a:r>
              <a:rPr lang="en-US" sz="2400" dirty="0">
                <a:latin typeface="Calibri" panose="020F0502020204030204" pitchFamily="34" charset="0"/>
              </a:rPr>
              <a:t>Three kinds of error</a:t>
            </a:r>
          </a:p>
          <a:p>
            <a:pPr lvl="1"/>
            <a:r>
              <a:rPr lang="en-US" sz="2400" dirty="0">
                <a:latin typeface="Helvetica" pitchFamily="2" charset="0"/>
              </a:rPr>
              <a:t>–</a:t>
            </a:r>
            <a:r>
              <a:rPr lang="en-US" sz="2400" dirty="0">
                <a:latin typeface="Calibri" panose="020F0502020204030204" pitchFamily="34" charset="0"/>
              </a:rPr>
              <a:t>Inherent: unavoidable</a:t>
            </a:r>
          </a:p>
          <a:p>
            <a:pPr lvl="1"/>
            <a:r>
              <a:rPr lang="en-US" sz="2400" dirty="0">
                <a:latin typeface="Helvetica" pitchFamily="2" charset="0"/>
              </a:rPr>
              <a:t>–</a:t>
            </a:r>
            <a:r>
              <a:rPr lang="en-US" sz="2400" dirty="0">
                <a:latin typeface="Calibri" panose="020F0502020204030204" pitchFamily="34" charset="0"/>
              </a:rPr>
              <a:t>Bias: due to over-simplifications</a:t>
            </a:r>
          </a:p>
          <a:p>
            <a:pPr lvl="1"/>
            <a:r>
              <a:rPr lang="en-US" sz="2400" dirty="0">
                <a:latin typeface="Helvetica" pitchFamily="2" charset="0"/>
              </a:rPr>
              <a:t>–</a:t>
            </a:r>
            <a:r>
              <a:rPr lang="en-US" sz="2400" dirty="0">
                <a:latin typeface="Calibri" panose="020F0502020204030204" pitchFamily="34" charset="0"/>
              </a:rPr>
              <a:t>Variance: due to inability to perfectly estimate parameters from limited data</a:t>
            </a:r>
            <a:endParaRPr lang="en-US" sz="24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37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How</a:t>
            </a:r>
            <a:r>
              <a:rPr lang="zh-CN" altLang="en-US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to reduce variance?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F59917-863A-4F45-8EB7-7D60BB01F760}"/>
              </a:ext>
            </a:extLst>
          </p:cNvPr>
          <p:cNvSpPr/>
          <p:nvPr/>
        </p:nvSpPr>
        <p:spPr>
          <a:xfrm>
            <a:off x="1455063" y="1502228"/>
            <a:ext cx="526142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•  Choose a simpler classifier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•  Regularize the parameters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•  Get more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12180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Last remarks about applying machine learning methods to object recognition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48FA9F-12B1-F540-8858-5CCCB42881AD}"/>
              </a:ext>
            </a:extLst>
          </p:cNvPr>
          <p:cNvSpPr/>
          <p:nvPr/>
        </p:nvSpPr>
        <p:spPr>
          <a:xfrm>
            <a:off x="433617" y="1482529"/>
            <a:ext cx="827676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•</a:t>
            </a:r>
            <a:r>
              <a:rPr lang="en-US" sz="2400" dirty="0">
                <a:latin typeface="Calibri" panose="020F0502020204030204" pitchFamily="34" charset="0"/>
              </a:rPr>
              <a:t>There are machine learning algorithms to choose from</a:t>
            </a:r>
          </a:p>
          <a:p>
            <a:r>
              <a:rPr lang="en-US" sz="2400" dirty="0">
                <a:latin typeface="Helvetica" pitchFamily="2" charset="0"/>
              </a:rPr>
              <a:t>•</a:t>
            </a:r>
            <a:r>
              <a:rPr lang="en-US" sz="2400" dirty="0">
                <a:latin typeface="Calibri" panose="020F0502020204030204" pitchFamily="34" charset="0"/>
              </a:rPr>
              <a:t>Know your data:</a:t>
            </a:r>
          </a:p>
          <a:p>
            <a:pPr lvl="1"/>
            <a:r>
              <a:rPr lang="en-US" sz="2400" dirty="0">
                <a:latin typeface="Helvetica" pitchFamily="2" charset="0"/>
              </a:rPr>
              <a:t>–</a:t>
            </a:r>
            <a:r>
              <a:rPr lang="en-US" sz="2400" dirty="0">
                <a:latin typeface="Calibri" panose="020F0502020204030204" pitchFamily="34" charset="0"/>
              </a:rPr>
              <a:t>How much supervision do you have?</a:t>
            </a:r>
          </a:p>
          <a:p>
            <a:pPr lvl="1"/>
            <a:r>
              <a:rPr lang="en-US" sz="2400" dirty="0">
                <a:latin typeface="Helvetica" pitchFamily="2" charset="0"/>
              </a:rPr>
              <a:t>–</a:t>
            </a:r>
            <a:r>
              <a:rPr lang="en-US" sz="2400" dirty="0">
                <a:latin typeface="Calibri" panose="020F0502020204030204" pitchFamily="34" charset="0"/>
              </a:rPr>
              <a:t>How many training examples can you afford?</a:t>
            </a:r>
          </a:p>
          <a:p>
            <a:pPr lvl="1"/>
            <a:r>
              <a:rPr lang="en-US" sz="2400" dirty="0">
                <a:latin typeface="Helvetica" pitchFamily="2" charset="0"/>
              </a:rPr>
              <a:t>–</a:t>
            </a:r>
            <a:r>
              <a:rPr lang="en-US" sz="2400" dirty="0">
                <a:latin typeface="Calibri" panose="020F0502020204030204" pitchFamily="34" charset="0"/>
              </a:rPr>
              <a:t>How noisy?</a:t>
            </a:r>
          </a:p>
          <a:p>
            <a:r>
              <a:rPr lang="en-US" sz="2400" dirty="0">
                <a:latin typeface="Helvetica" pitchFamily="2" charset="0"/>
              </a:rPr>
              <a:t>•</a:t>
            </a:r>
            <a:r>
              <a:rPr lang="en-US" sz="2400" dirty="0">
                <a:latin typeface="Calibri" panose="020F0502020204030204" pitchFamily="34" charset="0"/>
              </a:rPr>
              <a:t>Know your goal (i.e. task):</a:t>
            </a:r>
          </a:p>
          <a:p>
            <a:pPr lvl="1"/>
            <a:r>
              <a:rPr lang="en-US" sz="2400" dirty="0">
                <a:latin typeface="Helvetica" pitchFamily="2" charset="0"/>
              </a:rPr>
              <a:t>–</a:t>
            </a:r>
            <a:r>
              <a:rPr lang="en-US" sz="2400" dirty="0">
                <a:latin typeface="Calibri" panose="020F0502020204030204" pitchFamily="34" charset="0"/>
              </a:rPr>
              <a:t>Affects your choices of representation</a:t>
            </a:r>
          </a:p>
          <a:p>
            <a:pPr lvl="1"/>
            <a:r>
              <a:rPr lang="en-US" sz="2400" dirty="0">
                <a:latin typeface="Helvetica" pitchFamily="2" charset="0"/>
              </a:rPr>
              <a:t>–</a:t>
            </a:r>
            <a:r>
              <a:rPr lang="en-US" sz="2400" dirty="0">
                <a:latin typeface="Calibri" panose="020F0502020204030204" pitchFamily="34" charset="0"/>
              </a:rPr>
              <a:t>Affects your choices of learning algorithms</a:t>
            </a:r>
          </a:p>
          <a:p>
            <a:pPr lvl="1"/>
            <a:r>
              <a:rPr lang="en-US" sz="2400" dirty="0">
                <a:latin typeface="Helvetica" pitchFamily="2" charset="0"/>
              </a:rPr>
              <a:t>–</a:t>
            </a:r>
            <a:r>
              <a:rPr lang="en-US" sz="2400" dirty="0">
                <a:latin typeface="Calibri" panose="020F0502020204030204" pitchFamily="34" charset="0"/>
              </a:rPr>
              <a:t>Affects your choices of evaluation metrics</a:t>
            </a:r>
          </a:p>
          <a:p>
            <a:r>
              <a:rPr lang="en-US" sz="2400" dirty="0">
                <a:latin typeface="Helvetica" pitchFamily="2" charset="0"/>
              </a:rPr>
              <a:t>•</a:t>
            </a:r>
            <a:r>
              <a:rPr lang="en-US" sz="2400" dirty="0">
                <a:latin typeface="Calibri" panose="020F0502020204030204" pitchFamily="34" charset="0"/>
              </a:rPr>
              <a:t>Understand the math behind each machine learning algorithm under consideration!</a:t>
            </a:r>
            <a:endParaRPr lang="en-US" sz="24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4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Outline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0380" y="1740877"/>
            <a:ext cx="8288562" cy="3496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/>
              <a:t>Introduction to Object Recognition</a:t>
            </a:r>
          </a:p>
          <a:p>
            <a:pPr marL="1041400" marR="523875" lvl="1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200" dirty="0"/>
              <a:t>Visual recognition tasks</a:t>
            </a:r>
          </a:p>
          <a:p>
            <a:pPr marL="1041400" marR="523875" lvl="1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200" dirty="0"/>
              <a:t>Challenges</a:t>
            </a:r>
            <a:endParaRPr lang="en-US" sz="2800" dirty="0"/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600" dirty="0"/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/>
              <a:t>Bias-Variance Trade-off</a:t>
            </a:r>
            <a:endParaRPr lang="en-US" sz="3200" dirty="0"/>
          </a:p>
          <a:p>
            <a:pPr marL="469900" marR="523875" lvl="1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tabLst>
                <a:tab pos="355600" algn="l"/>
              </a:tabLst>
            </a:pPr>
            <a:endParaRPr lang="en-US" sz="3200" dirty="0"/>
          </a:p>
          <a:p>
            <a:pPr marL="584200" marR="523875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>
                <a:solidFill>
                  <a:srgbClr val="FF0000"/>
                </a:solidFill>
              </a:rPr>
              <a:t>A Simple Object Recognition Pipeline</a:t>
            </a: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0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Object recognition: an image classification framework</a:t>
            </a: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F59917-863A-4F45-8EB7-7D60BB01F760}"/>
              </a:ext>
            </a:extLst>
          </p:cNvPr>
          <p:cNvSpPr/>
          <p:nvPr/>
        </p:nvSpPr>
        <p:spPr>
          <a:xfrm>
            <a:off x="440871" y="1513114"/>
            <a:ext cx="82622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• Apply a prediction function to a feature representation of the image to get the desired output: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C81BD-16FA-8D48-A966-02C9BCACD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49" y="2530989"/>
            <a:ext cx="4924427" cy="300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2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Classification: </a:t>
            </a:r>
            <a:r>
              <a:rPr lang="en-US" altLang="zh-CN" sz="36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Does this image contain a building?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641CB4-4D5C-9341-9B8F-61906E3F0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600200"/>
            <a:ext cx="6096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9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 simple pipeline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B40D73-53EB-EC43-9964-1F403E77D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93910"/>
            <a:ext cx="8382000" cy="483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9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Image features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F59917-863A-4F45-8EB7-7D60BB01F760}"/>
              </a:ext>
            </a:extLst>
          </p:cNvPr>
          <p:cNvSpPr/>
          <p:nvPr/>
        </p:nvSpPr>
        <p:spPr>
          <a:xfrm>
            <a:off x="591457" y="1243548"/>
            <a:ext cx="52614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•  Color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•  Global shape: PCA space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•  Local shape: shape context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•  Texture: filter banks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54F37-77B4-EE46-A1A4-B9AF6E83F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807" y="1036042"/>
            <a:ext cx="3441700" cy="101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13462-F389-9C4F-9A3F-23D8158D3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880" y="2269647"/>
            <a:ext cx="1143000" cy="1079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5A2E47-C81F-BB4A-98CB-87B2C7C77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8063" y="3566752"/>
            <a:ext cx="2058086" cy="1111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D7D0BB-17C2-904C-B23B-3510AA9E5F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6159" y="4804598"/>
            <a:ext cx="1131904" cy="107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5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Classification: </a:t>
            </a:r>
            <a:r>
              <a:rPr lang="en-US" altLang="zh-CN" sz="36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Is this a beach?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641CB4-4D5C-9341-9B8F-61906E3F0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600200"/>
            <a:ext cx="6096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3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Applications: Searching &amp; Indexing Images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206C8D-667B-4748-AC96-8662FD0F3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772557"/>
            <a:ext cx="6629400" cy="3073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D9AF96-1F5F-9949-A756-ECFCBCE4B63F}"/>
              </a:ext>
            </a:extLst>
          </p:cNvPr>
          <p:cNvSpPr/>
          <p:nvPr/>
        </p:nvSpPr>
        <p:spPr>
          <a:xfrm>
            <a:off x="2754087" y="93180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</a:rPr>
              <a:t>Organizing photo collections</a:t>
            </a:r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372029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Detection: </a:t>
            </a:r>
            <a:r>
              <a:rPr lang="en-US" altLang="zh-CN" sz="360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Does this image contain a car and where?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6FBC0E-1A06-E64F-A18E-1A776406F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186" y="1579387"/>
            <a:ext cx="6420528" cy="380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Detection: </a:t>
            </a:r>
            <a:r>
              <a:rPr lang="en-US" altLang="zh-CN" sz="36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Which</a:t>
            </a:r>
            <a:r>
              <a:rPr lang="zh-CN" altLang="en-US" sz="36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objects does this image contain and where?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986AF2-CCBF-EE4F-ABB2-E527577DE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943" y="1547042"/>
            <a:ext cx="6300601" cy="374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8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Detection: </a:t>
            </a:r>
            <a:r>
              <a:rPr lang="en-CN" altLang="zh-CN" sz="36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Accurate localization (segmentation)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D792B7-5657-F74B-9C20-39B070755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143" y="1526447"/>
            <a:ext cx="6313714" cy="380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9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3131</TotalTime>
  <Words>816</Words>
  <Application>Microsoft Macintosh PowerPoint</Application>
  <PresentationFormat>On-screen Show (4:3)</PresentationFormat>
  <Paragraphs>191</Paragraphs>
  <Slides>41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等线</vt:lpstr>
      <vt:lpstr>隶书</vt:lpstr>
      <vt:lpstr>华文新魏</vt:lpstr>
      <vt:lpstr>Arial</vt:lpstr>
      <vt:lpstr>Calibri</vt:lpstr>
      <vt:lpstr>Calibri Light</vt:lpstr>
      <vt:lpstr>Helvetica</vt:lpstr>
      <vt:lpstr>Office 主题​​</vt:lpstr>
      <vt:lpstr>默认设计模板</vt:lpstr>
      <vt:lpstr>Lecture 7:  Object Recognition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黄晓</dc:creator>
  <cp:lastModifiedBy>Su Jingyong</cp:lastModifiedBy>
  <cp:revision>305</cp:revision>
  <dcterms:created xsi:type="dcterms:W3CDTF">2019-04-16T10:54:00Z</dcterms:created>
  <dcterms:modified xsi:type="dcterms:W3CDTF">2022-05-09T01:06:28Z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